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3" r:id="rId2"/>
    <p:sldId id="274" r:id="rId3"/>
    <p:sldId id="275" r:id="rId4"/>
    <p:sldId id="276" r:id="rId5"/>
    <p:sldId id="278" r:id="rId6"/>
    <p:sldId id="279" r:id="rId7"/>
    <p:sldId id="280" r:id="rId8"/>
    <p:sldId id="281" r:id="rId9"/>
    <p:sldId id="282" r:id="rId10"/>
    <p:sldId id="283" r:id="rId11"/>
    <p:sldId id="312" r:id="rId12"/>
    <p:sldId id="285" r:id="rId13"/>
    <p:sldId id="286" r:id="rId14"/>
    <p:sldId id="287" r:id="rId15"/>
    <p:sldId id="313" r:id="rId16"/>
    <p:sldId id="284" r:id="rId17"/>
    <p:sldId id="288" r:id="rId18"/>
    <p:sldId id="289" r:id="rId19"/>
    <p:sldId id="290" r:id="rId20"/>
    <p:sldId id="291" r:id="rId21"/>
    <p:sldId id="292" r:id="rId22"/>
    <p:sldId id="293" r:id="rId23"/>
    <p:sldId id="314" r:id="rId24"/>
    <p:sldId id="294" r:id="rId25"/>
    <p:sldId id="295" r:id="rId26"/>
    <p:sldId id="296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C150"/>
    <a:srgbClr val="E4B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59" autoAdjust="0"/>
    <p:restoredTop sz="86380" autoAdjust="0"/>
  </p:normalViewPr>
  <p:slideViewPr>
    <p:cSldViewPr snapToGrid="0" snapToObjects="1">
      <p:cViewPr varScale="1">
        <p:scale>
          <a:sx n="80" d="100"/>
          <a:sy n="80" d="100"/>
        </p:scale>
        <p:origin x="-5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>
        <p:scale>
          <a:sx n="77" d="100"/>
          <a:sy n="77" d="100"/>
        </p:scale>
        <p:origin x="-2388" y="113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BB8717A-2DC7-45DD-B7DB-C2C2B1212568}" type="datetimeFigureOut">
              <a:rPr lang="en-US"/>
              <a:pPr>
                <a:defRPr/>
              </a:pPr>
              <a:t>1/2/12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887BC56-4D14-4A23-AAA8-7C9DC142EA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0794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History (slides 19-22): Discussion of benefits of using peer tutoring to teach history.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On this slide, and the subsequent 3 slides, I will discuss…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Peer tutoring used with identification cards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Peer tutoring used in ‘retelling the story’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Peer tutoring used with test review (question question)</a:t>
            </a: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845076-CA5E-46B0-9730-9CD3CC33163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0"/>
              </a:spcBef>
            </a:pPr>
            <a:r>
              <a:rPr lang="en-US" smtClean="0"/>
              <a:t>Peer tutoring and basic formula understanding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Students are given a list of questions using the same formula (increasing in difficulty)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Students alternate answering the question and checking the work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25FC52-6D3A-4C35-A09D-36F4B0BC253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Introduction to Learning with Cross Age Peer Tutoring (slides 29-31)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An older student helps a younger student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Older student works as a mentor for the younger student 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Include that the application of a cross age peer tutoring program may go further than the core subjects</a:t>
            </a:r>
          </a:p>
          <a:p>
            <a:pPr lvl="1">
              <a:spcBef>
                <a:spcPct val="0"/>
              </a:spcBef>
            </a:pPr>
            <a:endParaRPr lang="en-US" smtClean="0"/>
          </a:p>
          <a:p>
            <a:pPr lvl="1"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</a:pPr>
            <a:endParaRPr lang="en-US" smtClean="0"/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DB0B44-31D4-4F44-90A8-0B8C6AF9630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More personal than a teacher/student relationship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Friendship hopefully occurs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C45C99B-370C-4865-867D-E7A8974EC20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Cross Age Peer Tutoring may follow all examples aforementioned but the “tutee” student will not quiz the “tutor.” 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Cross Age Peer Tutoring specializes on the “tutee’s” learning rather than both the “tutee” and the “tutor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8D8C731-0A40-4749-BC8D-62FDDFC8734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Introduction to the Successful Peer Tutoring/ Cross Age Peer Tutoring Program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Happy Tutors+ Hard-Working Children=Successful Program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4D6A9A-95CB-4F42-A7EF-C5148F677FA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Age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Cannot be too young to where they will not benefit</a:t>
            </a:r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927D2F6-97C0-4B80-9962-E147FE3D1F5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Age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Cannot be too old to where they reject help</a:t>
            </a:r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BC34F01-13BB-4DE4-9876-4E2C6BB80F1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Age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Must be at an age where they will be accepting of help and benefit from the tutor’s time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Must be able to work with the tutor to alleviate difficulties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Must be able to communicate problems/misunderstandings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0284F1-4C2E-4C2D-BC2E-32547F632F0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Intellect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Tutee may be of any intellect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Tutor may be of any intellect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The pairing is the important thing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Tutor must be intelligent enough to help but able to explain the material in a way that the tutee can grasp and understand it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B96ED76-FF46-4715-A24F-D5BAB540449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Subject Matter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Must be of a subject that the tutor understands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This is why it is essential to have more than one tutor in a larger program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Therefore, when a student needs help, help may be given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6BFF8F-B063-4CD9-8DF2-04E22703E00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Peer tutoring used with identification </a:t>
            </a:r>
            <a:r>
              <a:rPr lang="en-US" dirty="0" smtClean="0"/>
              <a:t>cards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When the unit of study is completed, each student’s homework is to pick 5 major events that occurred and write two sentences about them on index cards. 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In pairs, students quiz each other on the 10 total cards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The “expert” student corrects/helps the “learner” student as necessary.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A37571-5CF3-424F-BF40-861E23A200C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Possible Issues with the Peer Tutoring Program/Troubleshooting Issues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Failed Pair-Troubleshoot: Re-Pair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Failed Tutor-Troubleshoot: Re-Pair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Tutee Unable To learn-Troubleshoot: Ask Tutor to Explain in simpler terms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Ground Rule: Tutoring is teaching, it is not for everyone. Being a tutee is learning and that as well is not everyone’s strong suit. Both parties must realize this and learn from each other what they will.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DF884E6-615E-4B42-B47D-D0EA06019E7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Introduction to Benefits of Peer Tutoring/ Cross Age Peer Tutoring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DE18C26-07BE-4771-AA13-D448F8311A5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Tutor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Pride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Teaching Experience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Friendship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Pay it forward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Want to Learn more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</a:pPr>
            <a:endParaRPr lang="en-U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EA0724-1C27-4E67-A5CA-6B03D02D5A7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Tutee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Good Grades~!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Friendship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One on one attention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Problems helped quickly and effectively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Learning style, level of understanding and pace attended to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</a:pPr>
            <a:endParaRPr lang="en-US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0B0F06-8EB4-4862-9B10-C24E27154A0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Peer tutoring used in ‘retelling the story’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Students go back and forth explaining the “story” of the unit or learned material.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Verbal explanation=learning</a:t>
            </a: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5D824B-3600-4E22-86AA-BFB8B18F970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Peer tutoring used with test review (question question)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The teacher provides a list of study questions. 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The students go back and forth asking and answering the questions.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When one student does not know the answer, the other may explain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If neither student knows the answer, the teacher may help</a:t>
            </a:r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45AA817-7338-46ED-9E6C-FABB62D3A74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Science (slides 23-25)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On this slide, and the subsequent 2 slides, I will discuss….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Peer tutoring in the lab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Peer tutoring with science comprehension</a:t>
            </a: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FB9981-03A8-493A-B49F-A920022123B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Peer tutoring in the </a:t>
            </a:r>
            <a:r>
              <a:rPr lang="en-US" dirty="0" smtClean="0"/>
              <a:t>lab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Students are split into two groups each performing a different experiment of the same type</a:t>
            </a:r>
            <a:r>
              <a:rPr lang="en-US" dirty="0"/>
              <a:t> </a:t>
            </a:r>
            <a:r>
              <a:rPr lang="en-US" dirty="0" smtClean="0"/>
              <a:t>(straying from the control)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Pairs, comprised of one student from each group, must explain the findings of their experiment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In this situation, each student gets a chance at being the tutor and the tutee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dirty="0" smtClean="0"/>
              <a:t>This is my own image.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3AB331-ECDD-49B8-9466-B1248E66650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Peer </a:t>
            </a:r>
            <a:r>
              <a:rPr lang="en-US" dirty="0"/>
              <a:t>tutoring with science </a:t>
            </a:r>
            <a:r>
              <a:rPr lang="en-US" dirty="0" smtClean="0"/>
              <a:t>comprehension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Teacher gives out a list of main topics covered in a unit/uses a book source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Students take turns asking each other about each topic 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Student ‘quizzers’ may add to ‘answerers’ answers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dirty="0" smtClean="0"/>
              <a:t>This is my own image.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262E8DC-8F20-49A8-B32C-19481BD6D76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Mathematics (slides 26-28)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On this slide and the subsequent 2 slides I will discuss…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Peer tutoring and times tables/addition/subtraction flashcards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Peer tutoring and basic formula understanding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8FEC443-818B-4A41-A3EB-29FFF2ED2EB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0"/>
              </a:spcBef>
            </a:pPr>
            <a:r>
              <a:rPr lang="en-US" smtClean="0"/>
              <a:t>Peer tutoring and times tables/addition/subtraction flashcards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 Students use flashcards to learn/practice simple multiplication./division/subtraction and addition problems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If both students do not know the answer, the instructor may be consulted</a:t>
            </a:r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64CFC87-582B-4087-B172-38FEB5C34BF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14223-4DB4-4B1C-86DF-B838002378D6}" type="datetimeFigureOut">
              <a:rPr lang="en-US"/>
              <a:pPr>
                <a:defRPr/>
              </a:pPr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43C92-4F0C-42AA-B2A6-66E81669DD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7DBE8-6C4A-4469-9947-AFAA5CFA2423}" type="datetimeFigureOut">
              <a:rPr lang="en-US"/>
              <a:pPr>
                <a:defRPr/>
              </a:pPr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373F0-D006-4BAA-9AA9-08A5252E9F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B8F07-B982-471A-900D-C734ABCEE36A}" type="datetimeFigureOut">
              <a:rPr lang="en-US"/>
              <a:pPr>
                <a:defRPr/>
              </a:pPr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DB81E-E438-484A-9E82-7020BDF7C3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C1D2A-892C-4897-BFEB-A5A29B5B321D}" type="datetimeFigureOut">
              <a:rPr lang="en-US"/>
              <a:pPr>
                <a:defRPr/>
              </a:pPr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2DA4F-7E3A-4837-8A1B-532D1A49DE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322F8-1F9C-40F9-8DF7-54279A36B052}" type="datetimeFigureOut">
              <a:rPr lang="en-US"/>
              <a:pPr>
                <a:defRPr/>
              </a:pPr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38B8D-1444-4894-98C0-2C01A5BDD3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00FDB-35C3-49D3-8922-4FFBC1939B85}" type="datetimeFigureOut">
              <a:rPr lang="en-US"/>
              <a:pPr>
                <a:defRPr/>
              </a:pPr>
              <a:t>1/2/12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DAB90-89B9-43DA-94CD-DADBAC25BB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8B41A-99AC-4127-8A20-07C776731C10}" type="datetimeFigureOut">
              <a:rPr lang="en-US"/>
              <a:pPr>
                <a:defRPr/>
              </a:pPr>
              <a:t>1/2/12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AAB95-8880-4DC7-9A9C-F4E8803BE5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703C5-4048-4FBC-BA7D-5F1BFC84605D}" type="datetimeFigureOut">
              <a:rPr lang="en-US"/>
              <a:pPr>
                <a:defRPr/>
              </a:pPr>
              <a:t>1/2/12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0ACB0-3B14-43D8-9DD5-39F62C94CC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02C46-016E-4CA5-B3A4-2A2E9C30B6A3}" type="datetimeFigureOut">
              <a:rPr lang="en-US"/>
              <a:pPr>
                <a:defRPr/>
              </a:pPr>
              <a:t>1/2/12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9746A-5430-446E-9022-D4697D8141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71CA9-A0AE-42A2-B160-34146B8694A1}" type="datetimeFigureOut">
              <a:rPr lang="en-US"/>
              <a:pPr>
                <a:defRPr/>
              </a:pPr>
              <a:t>1/2/12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F28BD-A5CA-4A7D-B96F-4E4378773C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7B72C-DD9A-4E34-881B-F3C40285466E}" type="datetimeFigureOut">
              <a:rPr lang="en-US"/>
              <a:pPr>
                <a:defRPr/>
              </a:pPr>
              <a:t>1/2/12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6D8EA-0F47-4D2E-8FC5-18D98D2A0D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271BA36-7DC4-47F9-81A3-269294FBEB44}" type="datetimeFigureOut">
              <a:rPr lang="en-US"/>
              <a:pPr>
                <a:defRPr/>
              </a:pPr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342FC8-103C-45BF-80EC-B84BEAC4B3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9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166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" t="20231" r="17370"/>
          <a:stretch/>
        </p:blipFill>
        <p:spPr>
          <a:xfrm rot="5400000">
            <a:off x="1068690" y="882802"/>
            <a:ext cx="6969781" cy="5204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17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0" y="1636713"/>
            <a:ext cx="6797675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cross age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55638" y="3206750"/>
            <a:ext cx="7693025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peer tutoring</a:t>
            </a:r>
          </a:p>
        </p:txBody>
      </p:sp>
      <p:sp>
        <p:nvSpPr>
          <p:cNvPr id="33796" name="TextBox 3"/>
          <p:cNvSpPr txBox="1">
            <a:spLocks noChangeArrowheads="1"/>
          </p:cNvSpPr>
          <p:nvPr/>
        </p:nvSpPr>
        <p:spPr bwMode="auto">
          <a:xfrm>
            <a:off x="1371600" y="528638"/>
            <a:ext cx="26431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600">
                <a:latin typeface="Calibri" pitchFamily="34" charset="0"/>
              </a:rPr>
              <a:t>why</a:t>
            </a:r>
          </a:p>
        </p:txBody>
      </p:sp>
      <p:sp>
        <p:nvSpPr>
          <p:cNvPr id="33797" name="TextBox 4"/>
          <p:cNvSpPr txBox="1">
            <a:spLocks noChangeArrowheads="1"/>
          </p:cNvSpPr>
          <p:nvPr/>
        </p:nvSpPr>
        <p:spPr bwMode="auto">
          <a:xfrm>
            <a:off x="4014788" y="4775200"/>
            <a:ext cx="30226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600">
                <a:latin typeface="Calibri" pitchFamily="34" charset="0"/>
              </a:rPr>
              <a:t>works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IMG_0971.JPG"/>
          <p:cNvPicPr>
            <a:picLocks noChangeAspect="1"/>
          </p:cNvPicPr>
          <p:nvPr/>
        </p:nvPicPr>
        <p:blipFill>
          <a:blip r:embed="rId3" cstate="print"/>
          <a:srcRect l="22670" r="9523" b="19350"/>
          <a:stretch>
            <a:fillRect/>
          </a:stretch>
        </p:blipFill>
        <p:spPr bwMode="auto">
          <a:xfrm>
            <a:off x="0" y="336550"/>
            <a:ext cx="916305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 descr="IMG_0975.JPG"/>
          <p:cNvPicPr>
            <a:picLocks noChangeAspect="1"/>
          </p:cNvPicPr>
          <p:nvPr/>
        </p:nvPicPr>
        <p:blipFill>
          <a:blip r:embed="rId3" cstate="print"/>
          <a:srcRect l="11029" r="9114" b="24200"/>
          <a:stretch>
            <a:fillRect/>
          </a:stretch>
        </p:blipFill>
        <p:spPr bwMode="auto">
          <a:xfrm>
            <a:off x="0" y="941388"/>
            <a:ext cx="9297988" cy="495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 descr="IMG_0978.JPG"/>
          <p:cNvPicPr>
            <a:picLocks noChangeAspect="1"/>
          </p:cNvPicPr>
          <p:nvPr/>
        </p:nvPicPr>
        <p:blipFill>
          <a:blip r:embed="rId3" cstate="print"/>
          <a:srcRect l="13480" t="4578" r="6052" b="18385"/>
          <a:stretch>
            <a:fillRect/>
          </a:stretch>
        </p:blipFill>
        <p:spPr bwMode="auto">
          <a:xfrm>
            <a:off x="0" y="914400"/>
            <a:ext cx="9163050" cy="493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4413" y="1997075"/>
            <a:ext cx="5605462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infinite</a:t>
            </a:r>
            <a:r>
              <a:rPr lang="en-US" dirty="0">
                <a:latin typeface="+mn-lt"/>
                <a:cs typeface="+mn-cs"/>
              </a:rPr>
              <a:t> </a:t>
            </a:r>
          </a:p>
        </p:txBody>
      </p:sp>
      <p:sp>
        <p:nvSpPr>
          <p:cNvPr id="37891" name="TextBox 2"/>
          <p:cNvSpPr txBox="1">
            <a:spLocks noChangeArrowheads="1"/>
          </p:cNvSpPr>
          <p:nvPr/>
        </p:nvSpPr>
        <p:spPr bwMode="auto">
          <a:xfrm>
            <a:off x="2544763" y="3081338"/>
            <a:ext cx="65992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>
                <a:latin typeface="Calibri" pitchFamily="34" charset="0"/>
              </a:rPr>
              <a:t>applications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 descr="IMG_0976.JPG"/>
          <p:cNvPicPr>
            <a:picLocks noChangeAspect="1"/>
          </p:cNvPicPr>
          <p:nvPr/>
        </p:nvPicPr>
        <p:blipFill>
          <a:blip r:embed="rId3" cstate="print"/>
          <a:srcRect l="15932" t="6393" r="10135" b="16933"/>
          <a:stretch>
            <a:fillRect/>
          </a:stretch>
        </p:blipFill>
        <p:spPr bwMode="auto">
          <a:xfrm>
            <a:off x="0" y="822325"/>
            <a:ext cx="9131300" cy="532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165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67" r="5825"/>
          <a:stretch/>
        </p:blipFill>
        <p:spPr>
          <a:xfrm rot="5400000">
            <a:off x="1179617" y="525714"/>
            <a:ext cx="7057748" cy="5606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170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4" r="16830" b="11955"/>
          <a:stretch/>
        </p:blipFill>
        <p:spPr>
          <a:xfrm rot="5400000">
            <a:off x="1275611" y="552026"/>
            <a:ext cx="6865763" cy="57617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 descr="IMG_0958.JPG"/>
          <p:cNvPicPr>
            <a:picLocks noChangeAspect="1"/>
          </p:cNvPicPr>
          <p:nvPr/>
        </p:nvPicPr>
        <p:blipFill>
          <a:blip r:embed="rId3" cstate="print"/>
          <a:srcRect l="6128" b="18967"/>
          <a:stretch>
            <a:fillRect/>
          </a:stretch>
        </p:blipFill>
        <p:spPr bwMode="auto">
          <a:xfrm>
            <a:off x="-171450" y="1139825"/>
            <a:ext cx="9315450" cy="451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596900" y="496888"/>
            <a:ext cx="31607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Calibri" pitchFamily="34" charset="0"/>
              </a:rPr>
              <a:t>Image to be taken </a:t>
            </a:r>
            <a:r>
              <a:rPr lang="en-US" dirty="0" smtClean="0">
                <a:latin typeface="Calibri" pitchFamily="34" charset="0"/>
              </a:rPr>
              <a:t>12/22</a:t>
            </a:r>
            <a:endParaRPr lang="en-US" dirty="0">
              <a:latin typeface="Calibri" pitchFamily="34" charset="0"/>
            </a:endParaRPr>
          </a:p>
        </p:txBody>
      </p:sp>
      <p:pic>
        <p:nvPicPr>
          <p:cNvPr id="2" name="Picture 1" descr="IMG_1168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 descr="IMG_0982.JPG"/>
          <p:cNvPicPr>
            <a:picLocks noChangeAspect="1"/>
          </p:cNvPicPr>
          <p:nvPr/>
        </p:nvPicPr>
        <p:blipFill>
          <a:blip r:embed="rId3" cstate="print"/>
          <a:srcRect l="17361" b="18748"/>
          <a:stretch>
            <a:fillRect/>
          </a:stretch>
        </p:blipFill>
        <p:spPr bwMode="auto">
          <a:xfrm>
            <a:off x="0" y="858838"/>
            <a:ext cx="9259888" cy="511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047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0" r="17118"/>
          <a:stretch/>
        </p:blipFill>
        <p:spPr>
          <a:xfrm rot="5400000">
            <a:off x="1168129" y="121937"/>
            <a:ext cx="6857999" cy="661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 descr="IMG_0985.JPG"/>
          <p:cNvPicPr>
            <a:picLocks noChangeAspect="1"/>
          </p:cNvPicPr>
          <p:nvPr/>
        </p:nvPicPr>
        <p:blipFill>
          <a:blip r:embed="rId3" cstate="print"/>
          <a:srcRect l="15727" t="6757" b="16933"/>
          <a:stretch>
            <a:fillRect/>
          </a:stretch>
        </p:blipFill>
        <p:spPr bwMode="auto">
          <a:xfrm>
            <a:off x="0" y="1063625"/>
            <a:ext cx="9174163" cy="466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1"/>
          <p:cNvSpPr txBox="1">
            <a:spLocks noChangeArrowheads="1"/>
          </p:cNvSpPr>
          <p:nvPr/>
        </p:nvSpPr>
        <p:spPr bwMode="auto">
          <a:xfrm>
            <a:off x="655638" y="755650"/>
            <a:ext cx="2743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>
                <a:latin typeface="Calibri" pitchFamily="34" charset="0"/>
              </a:rPr>
              <a:t>how</a:t>
            </a:r>
          </a:p>
        </p:txBody>
      </p:sp>
      <p:sp>
        <p:nvSpPr>
          <p:cNvPr id="46083" name="TextBox 2"/>
          <p:cNvSpPr txBox="1">
            <a:spLocks noChangeArrowheads="1"/>
          </p:cNvSpPr>
          <p:nvPr/>
        </p:nvSpPr>
        <p:spPr bwMode="auto">
          <a:xfrm>
            <a:off x="3398838" y="2693988"/>
            <a:ext cx="39560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>
                <a:latin typeface="Calibri" pitchFamily="34" charset="0"/>
              </a:rPr>
              <a:t>it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8563" y="4691063"/>
            <a:ext cx="3698875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helps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 descr="IMG_0987.JPG"/>
          <p:cNvPicPr>
            <a:picLocks noChangeAspect="1"/>
          </p:cNvPicPr>
          <p:nvPr/>
        </p:nvPicPr>
        <p:blipFill>
          <a:blip r:embed="rId3" cstate="print"/>
          <a:srcRect l="15317" r="9727" b="16933"/>
          <a:stretch>
            <a:fillRect/>
          </a:stretch>
        </p:blipFill>
        <p:spPr bwMode="auto">
          <a:xfrm>
            <a:off x="0" y="485775"/>
            <a:ext cx="9174163" cy="571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 descr="IMG_0988.JPG"/>
          <p:cNvPicPr>
            <a:picLocks noChangeAspect="1"/>
          </p:cNvPicPr>
          <p:nvPr/>
        </p:nvPicPr>
        <p:blipFill>
          <a:blip r:embed="rId3" cstate="print"/>
          <a:srcRect t="15486" b="9564"/>
          <a:stretch>
            <a:fillRect/>
          </a:stretch>
        </p:blipFill>
        <p:spPr bwMode="auto">
          <a:xfrm>
            <a:off x="2076450" y="4763"/>
            <a:ext cx="5140325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 descr="IMG_0990.JPG"/>
          <p:cNvPicPr>
            <a:picLocks noChangeAspect="1"/>
          </p:cNvPicPr>
          <p:nvPr/>
        </p:nvPicPr>
        <p:blipFill>
          <a:blip r:embed="rId3" cstate="print"/>
          <a:srcRect t="31078" b="11076"/>
          <a:stretch>
            <a:fillRect/>
          </a:stretch>
        </p:blipFill>
        <p:spPr bwMode="auto">
          <a:xfrm>
            <a:off x="1217613" y="0"/>
            <a:ext cx="6756400" cy="695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784225" y="690563"/>
            <a:ext cx="26336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Calibri" pitchFamily="34" charset="0"/>
              </a:rPr>
              <a:t>Image to be taken </a:t>
            </a:r>
            <a:r>
              <a:rPr lang="en-US" dirty="0" smtClean="0">
                <a:latin typeface="Calibri" pitchFamily="34" charset="0"/>
              </a:rPr>
              <a:t>12/22</a:t>
            </a:r>
            <a:endParaRPr lang="en-US" dirty="0">
              <a:latin typeface="Calibri" pitchFamily="34" charset="0"/>
            </a:endParaRPr>
          </a:p>
        </p:txBody>
      </p:sp>
      <p:pic>
        <p:nvPicPr>
          <p:cNvPr id="2" name="Picture 1" descr="IMG_117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167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8" r="38116"/>
          <a:stretch/>
        </p:blipFill>
        <p:spPr>
          <a:xfrm rot="5400000">
            <a:off x="1029932" y="-487840"/>
            <a:ext cx="6858001" cy="78336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63" y="12700"/>
            <a:ext cx="9126537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V:\Grad Project Images\IMG_09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 descr="V:\Grad Project Images\IMG_0939.JPG"/>
          <p:cNvPicPr>
            <a:picLocks noChangeAspect="1" noChangeArrowheads="1"/>
          </p:cNvPicPr>
          <p:nvPr/>
        </p:nvPicPr>
        <p:blipFill>
          <a:blip r:embed="rId3" cstate="print"/>
          <a:srcRect l="9479" t="3999" r="3790" b="426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 descr="IMG_0967.JPG"/>
          <p:cNvPicPr>
            <a:picLocks noChangeAspect="1"/>
          </p:cNvPicPr>
          <p:nvPr/>
        </p:nvPicPr>
        <p:blipFill>
          <a:blip r:embed="rId3" cstate="print"/>
          <a:srcRect l="15114" r="5846" b="21167"/>
          <a:stretch>
            <a:fillRect/>
          </a:stretch>
        </p:blipFill>
        <p:spPr bwMode="auto">
          <a:xfrm>
            <a:off x="0" y="711200"/>
            <a:ext cx="9293225" cy="520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1461</TotalTime>
  <Words>965</Words>
  <Application>Microsoft Macintosh PowerPoint</Application>
  <PresentationFormat>On-screen Show (4:3)</PresentationFormat>
  <Paragraphs>149</Paragraphs>
  <Slides>26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 Black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Caplan</dc:creator>
  <cp:lastModifiedBy>Hannah Caplan</cp:lastModifiedBy>
  <cp:revision>73</cp:revision>
  <dcterms:created xsi:type="dcterms:W3CDTF">2011-12-01T04:19:47Z</dcterms:created>
  <dcterms:modified xsi:type="dcterms:W3CDTF">2012-01-02T19:06:40Z</dcterms:modified>
</cp:coreProperties>
</file>